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4" r:id="rId4"/>
    <p:sldId id="273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68" r:id="rId15"/>
    <p:sldId id="291" r:id="rId16"/>
    <p:sldId id="279" r:id="rId17"/>
    <p:sldId id="281" r:id="rId18"/>
    <p:sldId id="284" r:id="rId19"/>
    <p:sldId id="277" r:id="rId20"/>
    <p:sldId id="280" r:id="rId21"/>
    <p:sldId id="292" r:id="rId22"/>
    <p:sldId id="289" r:id="rId23"/>
    <p:sldId id="276" r:id="rId24"/>
    <p:sldId id="275" r:id="rId25"/>
    <p:sldId id="293" r:id="rId26"/>
    <p:sldId id="286" r:id="rId27"/>
    <p:sldId id="285" r:id="rId28"/>
    <p:sldId id="282" r:id="rId29"/>
    <p:sldId id="27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9D16D-E1C2-C94F-A8D1-500C6B6E9185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A28CC-736B-A64E-ACB7-F7E4089D32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43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09765-EF28-D74D-8B50-2F50ADCF200A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2D00B-A5D2-0F45-923B-7A822A4393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34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2D00B-A5D2-0F45-923B-7A822A43935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49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2D00B-A5D2-0F45-923B-7A822A43935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1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5263A-278C-BA48-8718-3538B3A04E8E}" type="datetimeFigureOut">
              <a:rPr lang="en-US" smtClean="0"/>
              <a:t>3/28/17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2253D-E59E-0D43-AC19-D675B66214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6679" y="1130822"/>
            <a:ext cx="6858000" cy="53576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Baskerville Old Face" charset="0"/>
                <a:ea typeface="Baskerville Old Face" charset="0"/>
                <a:cs typeface="Baskerville Old Face" charset="0"/>
              </a:rPr>
              <a:t>Business </a:t>
            </a:r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Case: </a:t>
            </a:r>
            <a:r>
              <a:rPr lang="en-US" sz="3600" dirty="0">
                <a:latin typeface="Baskerville Old Face" charset="0"/>
                <a:ea typeface="Baskerville Old Face" charset="0"/>
                <a:cs typeface="Baskerville Old Face" charset="0"/>
              </a:rPr>
              <a:t/>
            </a:r>
            <a:br>
              <a:rPr lang="en-US" sz="3600" dirty="0">
                <a:latin typeface="Baskerville Old Face" charset="0"/>
                <a:ea typeface="Baskerville Old Face" charset="0"/>
                <a:cs typeface="Baskerville Old Face" charset="0"/>
              </a:rPr>
            </a:br>
            <a:r>
              <a:rPr lang="en-US" sz="3600" dirty="0">
                <a:latin typeface="Baskerville Old Face" charset="0"/>
                <a:ea typeface="Baskerville Old Face" charset="0"/>
                <a:cs typeface="Baskerville Old Face" charset="0"/>
              </a:rPr>
              <a:t>Scaling CatskillProvisions.com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0"/>
          <a:stretch/>
        </p:blipFill>
        <p:spPr>
          <a:xfrm>
            <a:off x="930151" y="1969356"/>
            <a:ext cx="7248078" cy="41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280" y="15964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SEO WORDCLOUD </a:t>
            </a:r>
            <a:r>
              <a:rPr lang="mr-IN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 GOOGLE PRIMARY REFERER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24" y="1485206"/>
            <a:ext cx="5463061" cy="49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3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013" y="0"/>
            <a:ext cx="8130042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TOP SEARCH PHRASES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708281"/>
              </p:ext>
            </p:extLst>
          </p:nvPr>
        </p:nvGraphicFramePr>
        <p:xfrm>
          <a:off x="1719633" y="1169457"/>
          <a:ext cx="5533921" cy="4872705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533921"/>
              </a:tblGrid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do bees eat nectar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what do bees eat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64488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were do the bees store the necter after collecting it from the flowers answer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how bees eat poklen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are bees can eat nectar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about catskill provisions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what do bees eat for food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what is the food of honey bees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what do bees do with nectar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searching of food in honey bee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how do bee s eat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how does a bee feed her babies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what do bumble bees eat and drink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3252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how do bees eat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17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DATA SET VARIABLES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73302" y="1270824"/>
            <a:ext cx="7642047" cy="502723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Small website, small data set </a:t>
            </a:r>
            <a:r>
              <a:rPr lang="mr-IN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 trained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Combination of transactional and web traffic data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Each row represents transactional data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Key variables in data 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set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Transaction date/day of the week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&amp; Billing State &amp; Region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Repeat Purchases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Email domain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Daily Web Visits/Web Hits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Purchase Total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Total Order Quantity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Product for Sale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Sales 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Sales to Web Visit Conversions</a:t>
            </a:r>
          </a:p>
          <a:p>
            <a:pPr lvl="1"/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endParaRPr lang="en-US" dirty="0" smtClean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DATA SET VARIABLES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73302" y="1270824"/>
            <a:ext cx="7642047" cy="490394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Certain </a:t>
            </a:r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features highly 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correlated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Clustering and PCA not useful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Modeled Features: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Shipping Region</a:t>
            </a: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Repeat Purchasers</a:t>
            </a: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Gender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Other Features Modeled: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Total Purchase Quantity</a:t>
            </a: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Email Domain</a:t>
            </a: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Web Visits</a:t>
            </a:r>
          </a:p>
          <a:p>
            <a:pPr lvl="1"/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Sales</a:t>
            </a:r>
          </a:p>
          <a:p>
            <a:endParaRPr lang="en-US" dirty="0" smtClean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26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0"/>
            <a:ext cx="8490513" cy="1228356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REGION: MODEL OUTPUT</a:t>
            </a:r>
            <a:endParaRPr lang="en-US" sz="36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6" y="1228356"/>
            <a:ext cx="8197796" cy="2192268"/>
          </a:xfrm>
        </p:spPr>
      </p:pic>
      <p:sp>
        <p:nvSpPr>
          <p:cNvPr id="10" name="Rectangle 9"/>
          <p:cNvSpPr/>
          <p:nvPr/>
        </p:nvSpPr>
        <p:spPr>
          <a:xfrm>
            <a:off x="7754130" y="1228356"/>
            <a:ext cx="722052" cy="2192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02" y="159645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REGION BY PRODUCT QUANTITY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728" y="1777429"/>
            <a:ext cx="6879074" cy="484369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219218" y="6308333"/>
            <a:ext cx="482885" cy="2363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sp>
        <p:nvSpPr>
          <p:cNvPr id="6" name="Oval 5"/>
          <p:cNvSpPr/>
          <p:nvPr/>
        </p:nvSpPr>
        <p:spPr>
          <a:xfrm>
            <a:off x="5315913" y="6339157"/>
            <a:ext cx="797211" cy="1849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61340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REGION:                CONFUSION MATRIX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8" y="1828006"/>
            <a:ext cx="8043809" cy="407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2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76" y="330454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REGION: LOGISTIC             DENSITY CURVE</a:t>
            </a:r>
            <a:endParaRPr lang="en-US" sz="36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" y="1656017"/>
            <a:ext cx="8436599" cy="38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8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SHIPPING REGION: LOGISTIC             ROC AUC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05" y="1595944"/>
            <a:ext cx="7527745" cy="44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305" y="215810"/>
            <a:ext cx="8611787" cy="1325563"/>
          </a:xfrm>
        </p:spPr>
        <p:txBody>
          <a:bodyPr>
            <a:normAutofit/>
          </a:bodyPr>
          <a:lstStyle/>
          <a:p>
            <a:r>
              <a:rPr lang="en-US" sz="3400" dirty="0" smtClean="0">
                <a:latin typeface="Baskerville Old Face" charset="0"/>
                <a:ea typeface="Baskerville Old Face" charset="0"/>
                <a:cs typeface="Baskerville Old Face" charset="0"/>
              </a:rPr>
              <a:t>REPEAT PURCHASES: MODEL OUTPUT</a:t>
            </a:r>
            <a:endParaRPr lang="en-US" sz="34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" y="1563017"/>
            <a:ext cx="8554665" cy="22918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66177" y="1565345"/>
            <a:ext cx="722052" cy="229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50813" y="1541373"/>
            <a:ext cx="606175" cy="22915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21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BACKGROUND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Small ecommerce website with growth intentions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Originated in 2010 out of a passion for bee keeping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First product sold online was honey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Honey continues to be the primary product sold along with other gift items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This analysis is the first time anyone has looked at the backend of the website: customers/traffic/sales conversion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920"/>
            <a:ext cx="78867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CUMULATIVE REPEAT PURCHASES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24" y="1613043"/>
            <a:ext cx="6871800" cy="48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REPEAT PURCHASES:        LASSO ERROR DISTRIBUTION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4" y="1888590"/>
            <a:ext cx="7946140" cy="28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4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REPEAT PURCHASES: XGBOOST ERROR DISTRIBUTION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68843"/>
            <a:ext cx="8013843" cy="28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156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GENDER: MODEL OUTPUT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" r="3884"/>
          <a:stretch/>
        </p:blipFill>
        <p:spPr>
          <a:xfrm>
            <a:off x="328246" y="1538709"/>
            <a:ext cx="8490513" cy="2755889"/>
          </a:xfrm>
        </p:spPr>
      </p:pic>
      <p:sp>
        <p:nvSpPr>
          <p:cNvPr id="6" name="Rectangle 5"/>
          <p:cNvSpPr/>
          <p:nvPr/>
        </p:nvSpPr>
        <p:spPr>
          <a:xfrm>
            <a:off x="7548645" y="1572194"/>
            <a:ext cx="722052" cy="2722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914" y="3635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</a:t>
            </a:r>
            <a:endParaRPr lang="en-US" sz="36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24" y="1361913"/>
            <a:ext cx="7089169" cy="4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16" y="303479"/>
            <a:ext cx="8135202" cy="1325563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GENDER:  </a:t>
            </a:r>
            <a:b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</a:br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SVM CONFUSION </a:t>
            </a:r>
            <a:r>
              <a:rPr lang="en-US" sz="3600" dirty="0" smtClean="0">
                <a:latin typeface="Baskerville Old Face" charset="0"/>
                <a:ea typeface="Baskerville Old Face" charset="0"/>
                <a:cs typeface="Baskerville Old Face" charset="0"/>
              </a:rPr>
              <a:t>MATRIX &amp; ACCURACY</a:t>
            </a:r>
            <a:endParaRPr lang="en-US" sz="36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7480"/>
          <a:stretch/>
        </p:blipFill>
        <p:spPr>
          <a:xfrm>
            <a:off x="484816" y="2125236"/>
            <a:ext cx="5098550" cy="17789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14" r="8980" b="37657"/>
          <a:stretch/>
        </p:blipFill>
        <p:spPr>
          <a:xfrm>
            <a:off x="4164248" y="2212740"/>
            <a:ext cx="4640709" cy="15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0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8276"/>
            <a:ext cx="8176304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GENDER: SVM DENSITY CURVE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1566677"/>
            <a:ext cx="8661115" cy="39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8276"/>
            <a:ext cx="8176304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GENDER: SVM ROC AUC CURVE</a:t>
            </a:r>
            <a:endParaRPr lang="en-US" sz="40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45" y="952125"/>
            <a:ext cx="6050552" cy="52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8276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GENDER: SVM LIFT CHARTS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434" y="1076408"/>
            <a:ext cx="5516764" cy="55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BUSINESS RECOMENDATIONS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Web traffic and sales conversions coming from New England and Eastern US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Focus traffic driving tactics to grow ‘sweet spot’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Target marketing for gender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Grow other ‘bee’ regions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Make 1x purchasers repeat-purchasers 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Constant contact CRM solution using email promotion</a:t>
            </a:r>
          </a:p>
          <a:p>
            <a:pPr lvl="1"/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Investment in search engine marketing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3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8824"/>
            <a:ext cx="7886700" cy="1325563"/>
          </a:xfrm>
        </p:spPr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TALE OF TWO BUSINESSES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91110" y="1209181"/>
            <a:ext cx="7732587" cy="4351338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Two parallel businesses for Catskill Provisions</a:t>
            </a:r>
          </a:p>
          <a:p>
            <a:pPr lvl="1"/>
            <a:r>
              <a:rPr lang="en-US" sz="28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Primary: selling products (honey, whiskey) wholesale to restaurants, liquor stores, specialty shops </a:t>
            </a:r>
          </a:p>
          <a:p>
            <a:pPr lvl="1"/>
            <a:r>
              <a:rPr lang="en-US" sz="28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Secondary: ecommerce website</a:t>
            </a:r>
          </a:p>
          <a:p>
            <a:r>
              <a:rPr lang="en-US" sz="30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OPPORTUNITY: </a:t>
            </a:r>
            <a:r>
              <a:rPr lang="en-US" sz="30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pursue</a:t>
            </a:r>
            <a:r>
              <a:rPr lang="en-US" sz="30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en-US" sz="3000" b="1" dirty="0" smtClean="0">
                <a:latin typeface="Baskerville Old Face" charset="0"/>
                <a:ea typeface="Baskerville Old Face" charset="0"/>
                <a:cs typeface="Baskerville Old Face" charset="0"/>
              </a:rPr>
              <a:t>ecommerce website given interest to scale web traffic, converting traffic to sales and delivering revenue improvement</a:t>
            </a:r>
            <a:endParaRPr lang="en-US" sz="3000" b="1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endParaRPr lang="en-US" sz="2800" dirty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pPr lvl="1"/>
            <a:endParaRPr lang="en-US" sz="28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0" y="1058238"/>
            <a:ext cx="7862915" cy="48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4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WEB ECOMMERCE CUSTOMER PROFILE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785736"/>
            <a:ext cx="7886700" cy="423514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Female (76%)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Region: East (NY, NJ), New 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England (67%)</a:t>
            </a:r>
            <a:endParaRPr lang="en-US" dirty="0" smtClean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1x purchaser (85%)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Tuesday/Thursday web shopper (shopping from work)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Most purchased products: Honey, Truffles, Gift 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Sets</a:t>
            </a: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Product associations: Honey wands with Honey; Maple Syrup with Honey (</a:t>
            </a:r>
            <a:r>
              <a:rPr lang="en-US" dirty="0">
                <a:latin typeface="Baskerville Old Face" charset="0"/>
                <a:ea typeface="Baskerville Old Face" charset="0"/>
                <a:cs typeface="Baskerville Old Face" charset="0"/>
              </a:rPr>
              <a:t>A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priori algorithm)</a:t>
            </a:r>
            <a:endParaRPr lang="en-US" dirty="0" smtClean="0">
              <a:latin typeface="Baskerville Old Face" charset="0"/>
              <a:ea typeface="Baskerville Old Face" charset="0"/>
              <a:cs typeface="Baskerville Old Face" charset="0"/>
            </a:endParaRPr>
          </a:p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Email Domain: Gmail; Yahoo; AOL; work domain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4200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WEB STORE PRODUCTS</a:t>
            </a:r>
            <a:endParaRPr lang="en-US" sz="42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4" y="1202275"/>
            <a:ext cx="7176329" cy="5011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5" y="6124348"/>
            <a:ext cx="1329219" cy="7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BUSINESS SNAPSHOT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665050"/>
              </p:ext>
            </p:extLst>
          </p:nvPr>
        </p:nvGraphicFramePr>
        <p:xfrm>
          <a:off x="354459" y="2320339"/>
          <a:ext cx="8060077" cy="2477691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30863"/>
                <a:gridCol w="1392623"/>
                <a:gridCol w="1031077"/>
                <a:gridCol w="1703409"/>
                <a:gridCol w="1135402"/>
                <a:gridCol w="1566703"/>
              </a:tblGrid>
              <a:tr h="1230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Year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Customers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Avg Sales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Repeat Customer       %</a:t>
                      </a:r>
                      <a:r>
                        <a:rPr lang="en-US" sz="1800" u="none" strike="noStrike" baseline="0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 </a:t>
                      </a:r>
                      <a:r>
                        <a:rPr lang="en-US" sz="18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Total </a:t>
                      </a:r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Visits Conversion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Unique</a:t>
                      </a:r>
                      <a:r>
                        <a:rPr lang="en-US" sz="1800" u="none" strike="noStrike" baseline="0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 Visits</a:t>
                      </a:r>
                    </a:p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Conversion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</a:tr>
              <a:tr h="3109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1Q2017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$22.52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30.7%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1.56%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2.17%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</a:tr>
              <a:tr h="31474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FY2016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312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$40.10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26.3%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1.03%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0.79%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</a:tr>
              <a:tr h="3109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FY2015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320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$37.50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16.7%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0.90%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0.77%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</a:tr>
              <a:tr h="3109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FY2014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u="none" strike="noStrike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125</a:t>
                      </a:r>
                      <a:endParaRPr lang="is-IS" sz="18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$54.86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6.6%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0.70%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8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0.39%</a:t>
                      </a:r>
                      <a:endParaRPr lang="mr-IN" sz="18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4147" marR="4147" marT="4147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5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WEB TRAFFIC CHANGES 2015 </a:t>
            </a:r>
            <a:r>
              <a:rPr lang="mr-IN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dirty="0" smtClean="0">
                <a:latin typeface="Baskerville Old Face" charset="0"/>
                <a:ea typeface="Baskerville Old Face" charset="0"/>
                <a:cs typeface="Baskerville Old Face" charset="0"/>
              </a:rPr>
              <a:t> YTD</a:t>
            </a:r>
            <a:endParaRPr lang="en-US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68909"/>
              </p:ext>
            </p:extLst>
          </p:nvPr>
        </p:nvGraphicFramePr>
        <p:xfrm>
          <a:off x="503434" y="2352782"/>
          <a:ext cx="8137132" cy="2376764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243173"/>
                <a:gridCol w="2126751"/>
                <a:gridCol w="1780160"/>
                <a:gridCol w="1493524"/>
                <a:gridCol w="1493524"/>
              </a:tblGrid>
              <a:tr h="777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Year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Unique Visitors </a:t>
                      </a:r>
                      <a:r>
                        <a:rPr lang="en-US" sz="24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          % </a:t>
                      </a:r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Chg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No. of </a:t>
                      </a:r>
                      <a:r>
                        <a:rPr lang="en-US" sz="24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Visitors          % </a:t>
                      </a:r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Chg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Page Views % Chg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Site Hits </a:t>
                      </a:r>
                      <a:r>
                        <a:rPr lang="en-US" sz="2400" u="none" strike="noStrike" baseline="0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  </a:t>
                      </a:r>
                      <a:r>
                        <a:rPr lang="en-US" sz="2400" u="none" strike="noStrike" dirty="0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% </a:t>
                      </a:r>
                      <a:r>
                        <a:rPr lang="en-US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Chg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4243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1Q2017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-53.7%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-59.2%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-59.0%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-49.5%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4243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FY2016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-5.3%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-7.7%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-8.8%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-11.7%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  <a:tr h="424378"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u="none" strike="noStrike" smtClean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FY2015</a:t>
                      </a:r>
                      <a:endParaRPr lang="is-IS" sz="2400" b="0" i="0" u="none" strike="noStrike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29.2%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32.9%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79.1%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2400" u="none" strike="noStrike" dirty="0">
                          <a:effectLst/>
                          <a:latin typeface="Baskerville Old Face" charset="0"/>
                          <a:ea typeface="Baskerville Old Face" charset="0"/>
                          <a:cs typeface="Baskerville Old Face" charset="0"/>
                        </a:rPr>
                        <a:t>30.9%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Baskerville Old Face" charset="0"/>
                        <a:ea typeface="Baskerville Old Face" charset="0"/>
                        <a:cs typeface="Baskerville Old Fac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5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042156"/>
            <a:ext cx="1329219" cy="7439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2063" y="139098"/>
            <a:ext cx="8322067" cy="1325563"/>
          </a:xfrm>
        </p:spPr>
        <p:txBody>
          <a:bodyPr>
            <a:normAutofit fontScale="90000"/>
          </a:bodyPr>
          <a:lstStyle/>
          <a:p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</a:t>
            </a:r>
            <a:b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</a:br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PURCHASE BEHAVIOR </a:t>
            </a:r>
            <a:r>
              <a:rPr lang="mr-IN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 DAY OF WEEK</a:t>
            </a:r>
            <a:endParaRPr lang="en-US" sz="35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5"/>
          <a:stretch/>
        </p:blipFill>
        <p:spPr>
          <a:xfrm>
            <a:off x="452064" y="1387011"/>
            <a:ext cx="9091252" cy="435161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flipV="1">
            <a:off x="3554860" y="4808306"/>
            <a:ext cx="390416" cy="308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 flipV="1">
            <a:off x="4551452" y="4806596"/>
            <a:ext cx="450349" cy="308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15" y="215749"/>
            <a:ext cx="8322067" cy="1325563"/>
          </a:xfrm>
        </p:spPr>
        <p:txBody>
          <a:bodyPr>
            <a:normAutofit fontScale="90000"/>
          </a:bodyPr>
          <a:lstStyle/>
          <a:p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EDA: </a:t>
            </a:r>
            <a:b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</a:br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PURCHASE BEHAVIOR </a:t>
            </a:r>
            <a:r>
              <a:rPr lang="mr-IN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–</a:t>
            </a:r>
            <a:r>
              <a:rPr lang="en-US" sz="3500" dirty="0" smtClean="0">
                <a:latin typeface="Baskerville Old Face" charset="0"/>
                <a:ea typeface="Baskerville Old Face" charset="0"/>
                <a:cs typeface="Baskerville Old Face" charset="0"/>
              </a:rPr>
              <a:t> TIME OF YEAR</a:t>
            </a:r>
            <a:endParaRPr lang="en-US" sz="3500" dirty="0">
              <a:latin typeface="Baskerville Old Face" charset="0"/>
              <a:ea typeface="Baskerville Old Face" charset="0"/>
              <a:cs typeface="Baskerville Old Fac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767"/>
          <a:stretch/>
        </p:blipFill>
        <p:spPr>
          <a:xfrm>
            <a:off x="10786" y="1904231"/>
            <a:ext cx="8929246" cy="3780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6107564"/>
            <a:ext cx="1212351" cy="67851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015482" y="4580558"/>
            <a:ext cx="577067" cy="443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482939" y="4589122"/>
            <a:ext cx="532546" cy="443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352762" y="4580557"/>
            <a:ext cx="577067" cy="44350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1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3419</TotalTime>
  <Words>621</Words>
  <Application>Microsoft Macintosh PowerPoint</Application>
  <PresentationFormat>On-screen Show (4:3)</PresentationFormat>
  <Paragraphs>144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Baskerville Old Face</vt:lpstr>
      <vt:lpstr>Calibri</vt:lpstr>
      <vt:lpstr>Calibri Light</vt:lpstr>
      <vt:lpstr>Arial</vt:lpstr>
      <vt:lpstr>Office Theme</vt:lpstr>
      <vt:lpstr>Business Case:  Scaling CatskillProvisions.com</vt:lpstr>
      <vt:lpstr>BACKGROUND</vt:lpstr>
      <vt:lpstr>TALE OF TWO BUSINESSES</vt:lpstr>
      <vt:lpstr>EDA: WEB ECOMMERCE CUSTOMER PROFILE</vt:lpstr>
      <vt:lpstr>EDA: WEB STORE PRODUCTS</vt:lpstr>
      <vt:lpstr>EDA: BUSINESS SNAPSHOT</vt:lpstr>
      <vt:lpstr>EDA: WEB TRAFFIC CHANGES 2015 – YTD</vt:lpstr>
      <vt:lpstr>EDA:  PURCHASE BEHAVIOR – DAY OF WEEK</vt:lpstr>
      <vt:lpstr>EDA:  PURCHASE BEHAVIOR – TIME OF YEAR</vt:lpstr>
      <vt:lpstr>EDA: SEO WORDCLOUD – GOOGLE PRIMARY REFERER</vt:lpstr>
      <vt:lpstr>EDA: TOP SEARCH PHRASES</vt:lpstr>
      <vt:lpstr>DATA SET VARIABLES</vt:lpstr>
      <vt:lpstr>DATA SET VARIABLES</vt:lpstr>
      <vt:lpstr>SHIPPING REGION: MODEL OUTPUT</vt:lpstr>
      <vt:lpstr>SHIPPING REGION BY PRODUCT QUANTITY</vt:lpstr>
      <vt:lpstr>SHIPPING REGION:                CONFUSION MATRIX</vt:lpstr>
      <vt:lpstr>SHIPPING REGION: LOGISTIC             DENSITY CURVE</vt:lpstr>
      <vt:lpstr>SHIPPING REGION: LOGISTIC             ROC AUC</vt:lpstr>
      <vt:lpstr>REPEAT PURCHASES: MODEL OUTPUT</vt:lpstr>
      <vt:lpstr>CUMULATIVE REPEAT PURCHASES</vt:lpstr>
      <vt:lpstr>REPEAT PURCHASES:        LASSO ERROR DISTRIBUTION</vt:lpstr>
      <vt:lpstr>REPEAT PURCHASES: XGBOOST ERROR DISTRIBUTION</vt:lpstr>
      <vt:lpstr>GENDER: MODEL OUTPUT</vt:lpstr>
      <vt:lpstr>GENDER</vt:lpstr>
      <vt:lpstr>GENDER:   SVM CONFUSION MATRIX &amp; ACCURACY</vt:lpstr>
      <vt:lpstr>GENDER: SVM DENSITY CURVE</vt:lpstr>
      <vt:lpstr>GENDER: SVM ROC AUC CURVE</vt:lpstr>
      <vt:lpstr>GENDER: SVM LIFT CHARTS</vt:lpstr>
      <vt:lpstr>BUSINESS RECOMENDATIONS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Case Study:  Scaling CatskillProvisions.com</dc:title>
  <dc:creator>Johnna Ayres</dc:creator>
  <cp:lastModifiedBy>Johnna Ayres</cp:lastModifiedBy>
  <cp:revision>80</cp:revision>
  <cp:lastPrinted>2017-03-29T01:12:01Z</cp:lastPrinted>
  <dcterms:created xsi:type="dcterms:W3CDTF">2017-03-26T16:24:54Z</dcterms:created>
  <dcterms:modified xsi:type="dcterms:W3CDTF">2017-03-29T01:47:07Z</dcterms:modified>
</cp:coreProperties>
</file>